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7" r:id="rId3"/>
    <p:sldId id="268" r:id="rId4"/>
    <p:sldId id="269" r:id="rId5"/>
    <p:sldId id="270" r:id="rId6"/>
    <p:sldId id="271" r:id="rId7"/>
    <p:sldId id="307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305" r:id="rId25"/>
    <p:sldId id="303" r:id="rId26"/>
    <p:sldId id="306" r:id="rId27"/>
    <p:sldId id="300" r:id="rId28"/>
    <p:sldId id="301" r:id="rId29"/>
    <p:sldId id="302" r:id="rId30"/>
    <p:sldId id="304" r:id="rId31"/>
  </p:sldIdLst>
  <p:sldSz cx="12192000" cy="6858000"/>
  <p:notesSz cx="6858000" cy="9144000"/>
  <p:embeddedFontLst>
    <p:embeddedFont>
      <p:font typeface="Roboto Light" panose="02000000000000000000" pitchFamily="2" charset="0"/>
      <p:regular r:id="rId33"/>
      <p:bold r:id="rId34"/>
      <p:italic r:id="rId35"/>
      <p:boldItalic r:id="rId36"/>
    </p:embeddedFont>
    <p:embeddedFont>
      <p:font typeface="Raleway" pitchFamily="2" charset="-52"/>
      <p:regular r:id="rId37"/>
      <p:bold r:id="rId38"/>
      <p:italic r:id="rId39"/>
      <p:boldItalic r:id="rId40"/>
    </p:embeddedFont>
    <p:embeddedFont>
      <p:font typeface="Roboto Medium" panose="02000000000000000000" pitchFamily="2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3" roundtripDataSignature="AMtx7mh/7PQb71VlDRa/w1V+JErnEPEU0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onymous" initials="" lastIdx="13" clrIdx="0"/>
  <p:cmAuthor id="1" name="tatyana G" initials="" lastIdx="3" clrIdx="1"/>
  <p:cmAuthor id="2" name="Andrey Sozykin" initials="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>
        <p:scale>
          <a:sx n="50" d="100"/>
          <a:sy n="50" d="100"/>
        </p:scale>
        <p:origin x="1380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73" Type="http://customschemas.google.com/relationships/presentationmetadata" Target="metadata"/><Relationship Id="rId78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03T08:25:50.389" idx="1">
    <p:pos x="6000" y="0"/>
    <p:text>Дизайнеру. Стрелки и текст крупнее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dlqQ6ow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03T08:29:45.259" idx="2">
    <p:pos x="6000" y="0"/>
    <p:text>Дизайнеру, на скрине оставить со слов  -введите текст.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dl4mx4g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03T08:28:14.112" idx="3">
    <p:pos x="6000" y="0"/>
    <p:text>Дизайнуру, можно подписи к картинкам сделать более четкими?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dlqQ6o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8-04T08:14:11.990" idx="3">
    <p:pos x="6000" y="0"/>
    <p:text>Дизайнеру. Увеличить слова кот, окно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dpJJZvU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8-04T08:14:27.527" idx="4">
    <p:pos x="6000" y="0"/>
    <p:text>Дизайнеру. Кавычки:)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dpJJZvY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8-04T08:15:19.750" idx="5">
    <p:pos x="6000" y="0"/>
    <p:text>Дизайнеру. Мне кажется, можно поднять схему вверх. И подписи уыеличить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dpJJZvc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56a47fe6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g1356a47fe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407097a378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1407097a378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07097a378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1407097a378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407097a378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1407097a378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407097a378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g1407097a378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07097a378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1407097a378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407097a378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1407097a378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407097a378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1407097a378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07097a378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1407097a378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07097a378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07097a378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407097a378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1407097a378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407097a37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1407097a37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07097a378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1407097a378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407097a378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1407097a378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407097a378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1407097a378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407097a378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g1407097a378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213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07097a378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1407097a378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5729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07097a378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1407097a378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2255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07097a378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1407097a378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8234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07097a378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1407097a378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264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07097a378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1407097a378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039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407097a378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1407097a378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07097a378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1407097a378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474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407097a378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1407097a378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407097a378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1407097a378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407097a378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1407097a378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07097a378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1407097a378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717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07097a378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1407097a378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07097a378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1407097a378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omments" Target="../comments/comment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6a47fe64_0_3"/>
          <p:cNvSpPr txBox="1">
            <a:spLocks noGrp="1"/>
          </p:cNvSpPr>
          <p:nvPr>
            <p:ph type="ctrTitle"/>
          </p:nvPr>
        </p:nvSpPr>
        <p:spPr>
          <a:xfrm>
            <a:off x="1338943" y="2677715"/>
            <a:ext cx="10044065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152396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505"/>
              <a:buFont typeface="Raleway"/>
              <a:buNone/>
            </a:pPr>
            <a:r>
              <a:rPr lang="ru-RU" sz="4400" dirty="0">
                <a:solidFill>
                  <a:srgbClr val="FF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ОБЗОР СОВРЕМЕННОГО СОСТОЯНИЯ ТЕМЫ ИСКУССТВЕННЫЙ ИНТЕЛЛЕКТ И МАШИННОЕ ОБУЧЕНИЕ</a:t>
            </a:r>
            <a:endParaRPr sz="4400" dirty="0">
              <a:solidFill>
                <a:srgbClr val="FF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2BC45D-26FF-F6D1-139A-2695C34C9E41}"/>
              </a:ext>
            </a:extLst>
          </p:cNvPr>
          <p:cNvSpPr txBox="1"/>
          <p:nvPr/>
        </p:nvSpPr>
        <p:spPr>
          <a:xfrm>
            <a:off x="3048000" y="327757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effectLst/>
              </a:rPr>
              <a:t> </a:t>
            </a:r>
            <a:endParaRPr lang="ru-RU" dirty="0"/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FD9D8688-5867-49FC-0CDC-7B5B5D1640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0B5F8B3-6F59-F16F-80AF-E98113392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913" y="69700"/>
            <a:ext cx="6324601" cy="2857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407097a378_0_375"/>
          <p:cNvSpPr txBox="1"/>
          <p:nvPr/>
        </p:nvSpPr>
        <p:spPr>
          <a:xfrm>
            <a:off x="1846175" y="604813"/>
            <a:ext cx="63903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Слабый искусственный интеллект: состязательные атаки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77" name="Google Shape;277;g1407097a378_0_375"/>
          <p:cNvSpPr txBox="1"/>
          <p:nvPr/>
        </p:nvSpPr>
        <p:spPr>
          <a:xfrm>
            <a:off x="471765" y="5268923"/>
            <a:ext cx="10985152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Добавление небольшого шума к изображению полностью меняет результаты распознавания объектов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" name="Google Shape;278;g1407097a378_0_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759" y="1774371"/>
            <a:ext cx="8737449" cy="2978697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407097a378_0_375"/>
          <p:cNvSpPr txBox="1"/>
          <p:nvPr/>
        </p:nvSpPr>
        <p:spPr>
          <a:xfrm>
            <a:off x="718259" y="5087887"/>
            <a:ext cx="674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https://openai.com/blog/adversarial-example-research/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07097a378_0_394"/>
          <p:cNvSpPr txBox="1"/>
          <p:nvPr/>
        </p:nvSpPr>
        <p:spPr>
          <a:xfrm>
            <a:off x="227550" y="313711"/>
            <a:ext cx="63903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Слабый искусственный интеллект: автономная ловушка 101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88" name="Google Shape;288;g1407097a378_0_394"/>
          <p:cNvPicPr preferRelativeResize="0"/>
          <p:nvPr/>
        </p:nvPicPr>
        <p:blipFill rotWithShape="1">
          <a:blip r:embed="rId3">
            <a:alphaModFix/>
          </a:blip>
          <a:srcRect t="51126" r="34516"/>
          <a:stretch/>
        </p:blipFill>
        <p:spPr>
          <a:xfrm>
            <a:off x="221911" y="1653588"/>
            <a:ext cx="6227015" cy="301466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1407097a378_0_394"/>
          <p:cNvSpPr txBox="1"/>
          <p:nvPr/>
        </p:nvSpPr>
        <p:spPr>
          <a:xfrm>
            <a:off x="1846175" y="5224200"/>
            <a:ext cx="552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https://jamesbridle.com/works/autonomous-trap-001</a:t>
            </a:r>
            <a:endParaRPr/>
          </a:p>
        </p:txBody>
      </p:sp>
      <p:sp>
        <p:nvSpPr>
          <p:cNvPr id="290" name="Google Shape;290;g1407097a378_0_394"/>
          <p:cNvSpPr txBox="1"/>
          <p:nvPr/>
        </p:nvSpPr>
        <p:spPr>
          <a:xfrm>
            <a:off x="478925" y="6253302"/>
            <a:ext cx="1006432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Самоуправляемый автомобиль не может пересекать сплошную линию разметки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850" y="313712"/>
            <a:ext cx="5292765" cy="6129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407097a378_0_435"/>
          <p:cNvSpPr txBox="1"/>
          <p:nvPr/>
        </p:nvSpPr>
        <p:spPr>
          <a:xfrm>
            <a:off x="1846175" y="528613"/>
            <a:ext cx="63903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Свойства сильного искусственного интеллекта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6" name="Google Shape;296;g1407097a378_0_435"/>
          <p:cNvSpPr txBox="1"/>
          <p:nvPr/>
        </p:nvSpPr>
        <p:spPr>
          <a:xfrm>
            <a:off x="556775" y="1650562"/>
            <a:ext cx="1116417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lvl="1" indent="-355600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использование стратегий </a:t>
            </a: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принятия 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решений, 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u="sng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Действия в условиях </a:t>
            </a:r>
            <a:r>
              <a:rPr lang="ru-RU" sz="2000" u="sng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неопределенности </a:t>
            </a:r>
            <a:r>
              <a:rPr lang="ru-RU" sz="2000" u="sng" dirty="0" err="1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ввыбранныим</a:t>
            </a:r>
            <a:r>
              <a:rPr lang="ru-RU" sz="2000" u="sng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стратегиями/</a:t>
            </a:r>
            <a:r>
              <a:rPr lang="ru-RU" sz="2000" u="sng" dirty="0" err="1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такитками</a:t>
            </a:r>
            <a:endParaRPr sz="2000" u="sng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Представление знаний, включая общие сведения и реальности</a:t>
            </a:r>
            <a:endParaRPr sz="2000" i="1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endParaRPr lang="en-US"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Планирование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Обучение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обобщение знаний</a:t>
            </a: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Общение на 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естественном </a:t>
            </a: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языке (интерпретируемость).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407097a378_0_427"/>
          <p:cNvSpPr txBox="1"/>
          <p:nvPr/>
        </p:nvSpPr>
        <p:spPr>
          <a:xfrm>
            <a:off x="1865750" y="461475"/>
            <a:ext cx="67143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Ограничения для создания сильного искусственного интеллекта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5" name="Google Shape;305;g1407097a378_0_427"/>
          <p:cNvSpPr txBox="1"/>
          <p:nvPr/>
        </p:nvSpPr>
        <p:spPr>
          <a:xfrm>
            <a:off x="370765" y="1650562"/>
            <a:ext cx="76797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Философские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Нет уверенности, что сильный искусственный интеллект возможен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Технические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Нет инструментов для создания сильного искусственного интеллекта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305;g1407097a378_0_427">
            <a:extLst>
              <a:ext uri="{FF2B5EF4-FFF2-40B4-BE49-F238E27FC236}">
                <a16:creationId xmlns:a16="http://schemas.microsoft.com/office/drawing/2014/main" id="{C74C4625-675D-045D-58E9-0EF6A46FA033}"/>
              </a:ext>
            </a:extLst>
          </p:cNvPr>
          <p:cNvSpPr txBox="1"/>
          <p:nvPr/>
        </p:nvSpPr>
        <p:spPr>
          <a:xfrm>
            <a:off x="370764" y="4550811"/>
            <a:ext cx="11451121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ASI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должен обладать самосознанием: он должен осознать себя отдельно от остальных – тогда он сам учится. </a:t>
            </a:r>
          </a:p>
          <a:p>
            <a:pPr marL="1290638" lvl="4" indent="-357188">
              <a:lnSpc>
                <a:spcPct val="150000"/>
              </a:lnSpc>
              <a:buClr>
                <a:schemeClr val="dk2"/>
              </a:buClr>
              <a:buSzPts val="2000"/>
              <a:buFont typeface="Wingdings" pitchFamily="2" charset="2"/>
              <a:buChar char="§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При этом проблема – как установить правила</a:t>
            </a:r>
          </a:p>
          <a:p>
            <a:pPr marL="1290638" lvl="4" indent="-357188">
              <a:lnSpc>
                <a:spcPct val="150000"/>
              </a:lnSpc>
              <a:buClr>
                <a:schemeClr val="dk2"/>
              </a:buClr>
              <a:buSzPts val="2000"/>
              <a:buFont typeface="Wingdings" pitchFamily="2" charset="2"/>
              <a:buChar char="§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Собственные правила подразумевают отказ </a:t>
            </a: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от правил</a:t>
            </a:r>
            <a:endParaRPr lang="ru-RU"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07097a378_0_443"/>
          <p:cNvSpPr txBox="1"/>
          <p:nvPr/>
        </p:nvSpPr>
        <p:spPr>
          <a:xfrm>
            <a:off x="1875524" y="575400"/>
            <a:ext cx="8737057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Шаг к сильному искусственному </a:t>
            </a:r>
            <a:r>
              <a:rPr lang="ru-RU" sz="3000" dirty="0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интеллекту в смысле </a:t>
            </a:r>
            <a:r>
              <a:rPr lang="en-US" sz="3000" dirty="0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General</a:t>
            </a:r>
            <a:r>
              <a:rPr lang="ru-RU" sz="3000" dirty="0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: </a:t>
            </a:r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Gato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 от </a:t>
            </a:r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DeepMind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7" name="Google Shape;317;g1407097a378_0_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975" y="1513675"/>
            <a:ext cx="7096823" cy="5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1407097a378_0_443"/>
          <p:cNvSpPr txBox="1"/>
          <p:nvPr/>
        </p:nvSpPr>
        <p:spPr>
          <a:xfrm>
            <a:off x="1166900" y="6457800"/>
            <a:ext cx="496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https://www.deepmind.com/publications/a-generalist-agent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407097a378_0_464"/>
          <p:cNvSpPr txBox="1"/>
          <p:nvPr/>
        </p:nvSpPr>
        <p:spPr>
          <a:xfrm>
            <a:off x="1865750" y="461475"/>
            <a:ext cx="67143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Методы реализации искусственного интеллекта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4" name="Google Shape;334;g1407097a378_0_464"/>
          <p:cNvSpPr txBox="1"/>
          <p:nvPr/>
        </p:nvSpPr>
        <p:spPr>
          <a:xfrm>
            <a:off x="381650" y="2079925"/>
            <a:ext cx="76797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Символьные вычисления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Логический подход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Агентно-ориентированный подход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Представление и использование знаний.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Машинное обучение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407097a378_0_473"/>
          <p:cNvSpPr txBox="1"/>
          <p:nvPr/>
        </p:nvSpPr>
        <p:spPr>
          <a:xfrm>
            <a:off x="1865750" y="722213"/>
            <a:ext cx="6714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Символьные вычисления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3" name="Google Shape;343;g1407097a378_0_473"/>
          <p:cNvSpPr txBox="1"/>
          <p:nvPr/>
        </p:nvSpPr>
        <p:spPr>
          <a:xfrm>
            <a:off x="283678" y="1650562"/>
            <a:ext cx="9627589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Символьные вычисления – обработка последовательностей символов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Преобразование математических выражений и формул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Язык 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Гипотеза Ньюэлла — Саймона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Физическая символьная система имеет необходимые и достаточные средства для произведения основных интеллектуальных операций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407097a378_0_482"/>
          <p:cNvSpPr txBox="1"/>
          <p:nvPr/>
        </p:nvSpPr>
        <p:spPr>
          <a:xfrm>
            <a:off x="1865750" y="722213"/>
            <a:ext cx="6714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Символьные вычисления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2" name="Google Shape;352;g1407097a378_0_482"/>
          <p:cNvSpPr txBox="1"/>
          <p:nvPr/>
        </p:nvSpPr>
        <p:spPr>
          <a:xfrm>
            <a:off x="381650" y="2079925"/>
            <a:ext cx="936211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Язык для символьных вычислений – LISP (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LISt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Processing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language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Специализированные вычислительные системы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LISP-машины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Универсальный решатель задач, 1959 г.: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Доказательство математических теорем, решение шахматных задач, головоломок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Первая система с разделением знаний о задаче и алгоритма поиска решения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407097a378_0_492"/>
          <p:cNvSpPr txBox="1"/>
          <p:nvPr/>
        </p:nvSpPr>
        <p:spPr>
          <a:xfrm>
            <a:off x="1865750" y="722213"/>
            <a:ext cx="6714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Логический подход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1" name="Google Shape;361;g1407097a378_0_492"/>
          <p:cNvSpPr txBox="1"/>
          <p:nvPr/>
        </p:nvSpPr>
        <p:spPr>
          <a:xfrm>
            <a:off x="381650" y="2079925"/>
            <a:ext cx="9263772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Развитие символьного подхода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Основывается на логике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Набор фактов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Правила логического вывода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Язык программирования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Prolog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Основан на логике предикатов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Декларативный язык программирования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Работа программы: установления истинности или ложности высказывания для набора фактов в базе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407097a378_0_500"/>
          <p:cNvSpPr txBox="1"/>
          <p:nvPr/>
        </p:nvSpPr>
        <p:spPr>
          <a:xfrm>
            <a:off x="1865750" y="722213"/>
            <a:ext cx="6714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Агентно-ориентированный подход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0" name="Google Shape;370;g1407097a378_0_500"/>
          <p:cNvSpPr txBox="1"/>
          <p:nvPr/>
        </p:nvSpPr>
        <p:spPr>
          <a:xfrm>
            <a:off x="3353924" y="1563150"/>
            <a:ext cx="6291497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Интеллектуальный агент, действующий в среде 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Агент получает сигналы от внешней среды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Агент воздействует на среду с помощью исполнительных механизмов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Интеллект – способность достигать поставленных перед машиной целей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4" name="Google Shape;374;g1407097a378_0_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50" y="2321925"/>
            <a:ext cx="3341227" cy="267297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1407097a378_0_500"/>
          <p:cNvSpPr txBox="1"/>
          <p:nvPr/>
        </p:nvSpPr>
        <p:spPr>
          <a:xfrm>
            <a:off x="206250" y="5095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Источник: ru.wikipedia.org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407097a378_0_222"/>
          <p:cNvSpPr txBox="1"/>
          <p:nvPr/>
        </p:nvSpPr>
        <p:spPr>
          <a:xfrm>
            <a:off x="1846175" y="722213"/>
            <a:ext cx="6390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Пройден ли тест Тьюринга?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0" name="Google Shape;200;g1407097a378_0_222"/>
          <p:cNvSpPr txBox="1"/>
          <p:nvPr/>
        </p:nvSpPr>
        <p:spPr>
          <a:xfrm>
            <a:off x="337717" y="1650562"/>
            <a:ext cx="11135825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5400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Соревнования по прохождению теста Тьюринга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Премия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Лёбнера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Turing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Test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Poetry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Fest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Массачусетский технологический институт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400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u="sng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Успешное прохождение теста Тьюринга в 2014 году 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 соревновании Университета Рединга 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Компьютер представлялся Евгением, </a:t>
            </a:r>
            <a:r>
              <a:rPr lang="ru-RU" sz="2000" u="sng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подростком 13 лет, для которого английский язык не родной</a:t>
            </a:r>
            <a:endParaRPr sz="2000" u="sng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Евгения приняли за человека 33% судей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407097a378_0_548"/>
          <p:cNvSpPr txBox="1"/>
          <p:nvPr/>
        </p:nvSpPr>
        <p:spPr>
          <a:xfrm>
            <a:off x="1865750" y="722213"/>
            <a:ext cx="6714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Инженерия знаний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1" name="Google Shape;381;g1407097a378_0_548"/>
          <p:cNvSpPr txBox="1"/>
          <p:nvPr/>
        </p:nvSpPr>
        <p:spPr>
          <a:xfrm>
            <a:off x="376375" y="1650550"/>
            <a:ext cx="78570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База знаний – база данных, которая содержит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Данные о некоторой предметной области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Правила вывода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Онтология (граф знаний) – популярный способ представления знаний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Набор понятий и связей между ними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g1407097a378_0_548"/>
          <p:cNvSpPr/>
          <p:nvPr/>
        </p:nvSpPr>
        <p:spPr>
          <a:xfrm>
            <a:off x="1505050" y="4891325"/>
            <a:ext cx="1085700" cy="98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Кот</a:t>
            </a:r>
            <a:endParaRPr/>
          </a:p>
        </p:txBody>
      </p:sp>
      <p:sp>
        <p:nvSpPr>
          <p:cNvPr id="386" name="Google Shape;386;g1407097a378_0_548"/>
          <p:cNvSpPr/>
          <p:nvPr/>
        </p:nvSpPr>
        <p:spPr>
          <a:xfrm>
            <a:off x="4183500" y="4891325"/>
            <a:ext cx="1085700" cy="98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Окно</a:t>
            </a:r>
            <a:endParaRPr/>
          </a:p>
        </p:txBody>
      </p:sp>
      <p:cxnSp>
        <p:nvCxnSpPr>
          <p:cNvPr id="387" name="Google Shape;387;g1407097a378_0_548"/>
          <p:cNvCxnSpPr>
            <a:stCxn id="385" idx="6"/>
            <a:endCxn id="386" idx="2"/>
          </p:cNvCxnSpPr>
          <p:nvPr/>
        </p:nvCxnSpPr>
        <p:spPr>
          <a:xfrm>
            <a:off x="2590750" y="5385875"/>
            <a:ext cx="1592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8" name="Google Shape;388;g1407097a378_0_548"/>
          <p:cNvSpPr txBox="1"/>
          <p:nvPr/>
        </p:nvSpPr>
        <p:spPr>
          <a:xfrm>
            <a:off x="2590750" y="4891325"/>
            <a:ext cx="159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Сидит</a:t>
            </a:r>
            <a:endParaRPr/>
          </a:p>
        </p:txBody>
      </p:sp>
      <p:pic>
        <p:nvPicPr>
          <p:cNvPr id="22530" name="Picture 2" descr="Concepts | LlamaIndex.TS">
            <a:extLst>
              <a:ext uri="{FF2B5EF4-FFF2-40B4-BE49-F238E27FC236}">
                <a16:creationId xmlns:a16="http://schemas.microsoft.com/office/drawing/2014/main" id="{6CB64B99-E230-9639-B00D-0C751837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050" y="3768277"/>
            <a:ext cx="5330050" cy="281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CC0F0C-305C-8E5F-D5DE-BFC9709B203A}"/>
              </a:ext>
            </a:extLst>
          </p:cNvPr>
          <p:cNvSpPr txBox="1"/>
          <p:nvPr/>
        </p:nvSpPr>
        <p:spPr>
          <a:xfrm>
            <a:off x="7924800" y="3148464"/>
            <a:ext cx="4267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ts.llamaindex.ai</a:t>
            </a:r>
            <a:r>
              <a:rPr lang="ru-RU" dirty="0"/>
              <a:t>/</a:t>
            </a:r>
            <a:r>
              <a:rPr lang="ru-RU" dirty="0" err="1"/>
              <a:t>getting_started</a:t>
            </a:r>
            <a:r>
              <a:rPr lang="ru-RU" dirty="0"/>
              <a:t>/</a:t>
            </a:r>
            <a:r>
              <a:rPr lang="ru-RU" dirty="0" err="1"/>
              <a:t>concepts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407097a378_0_560"/>
          <p:cNvSpPr txBox="1"/>
          <p:nvPr/>
        </p:nvSpPr>
        <p:spPr>
          <a:xfrm>
            <a:off x="1833925" y="650725"/>
            <a:ext cx="6873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Машинное обучение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7" name="Google Shape;397;g1407097a378_0_560"/>
          <p:cNvSpPr txBox="1">
            <a:spLocks noGrp="1"/>
          </p:cNvSpPr>
          <p:nvPr>
            <p:ph type="subTitle" idx="1"/>
          </p:nvPr>
        </p:nvSpPr>
        <p:spPr>
          <a:xfrm>
            <a:off x="1124250" y="4902100"/>
            <a:ext cx="2339700" cy="11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Артур Сэмюэл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sz="18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(1901 - 1990)</a:t>
            </a:r>
            <a:endParaRPr sz="18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g1407097a378_0_560"/>
          <p:cNvSpPr txBox="1"/>
          <p:nvPr/>
        </p:nvSpPr>
        <p:spPr>
          <a:xfrm>
            <a:off x="3890275" y="1953775"/>
            <a:ext cx="3982800" cy="4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0" i="0" u="none" strike="noStrike" cap="none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«</a:t>
            </a:r>
            <a:r>
              <a:rPr lang="ru-RU" sz="250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Машинное обучение – область знаний, которая дает возможность компьютерам обучаться без необходимости непосредственного программирования</a:t>
            </a:r>
            <a:r>
              <a:rPr lang="ru-RU" sz="3000" b="0" i="0" u="none" strike="noStrike" cap="none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»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1959</a:t>
            </a:r>
            <a:endParaRPr sz="300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g1407097a378_0_5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900" y="1847587"/>
            <a:ext cx="20574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1407097a378_0_560"/>
          <p:cNvSpPr txBox="1"/>
          <p:nvPr/>
        </p:nvSpPr>
        <p:spPr>
          <a:xfrm>
            <a:off x="974900" y="4375700"/>
            <a:ext cx="2057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Источник: </a:t>
            </a:r>
            <a:r>
              <a:rPr lang="ru-RU" sz="13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wikipedia.org</a:t>
            </a:r>
            <a:endParaRPr sz="1300" b="0" i="0" u="none" strike="noStrike" cap="none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407097a378_0_512"/>
          <p:cNvSpPr txBox="1"/>
          <p:nvPr/>
        </p:nvSpPr>
        <p:spPr>
          <a:xfrm>
            <a:off x="1865750" y="722213"/>
            <a:ext cx="6714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Машинное обучение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09" name="Google Shape;409;g1407097a378_0_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950" y="3884188"/>
            <a:ext cx="13716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1407097a378_0_5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488" y="3949876"/>
            <a:ext cx="1242025" cy="1259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1407097a378_0_512"/>
          <p:cNvSpPr txBox="1"/>
          <p:nvPr/>
        </p:nvSpPr>
        <p:spPr>
          <a:xfrm>
            <a:off x="4585950" y="5205950"/>
            <a:ext cx="14871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Входные </a:t>
            </a:r>
            <a:endParaRPr sz="1700">
              <a:solidFill>
                <a:srgbClr val="252626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данные</a:t>
            </a:r>
            <a:endParaRPr sz="600"/>
          </a:p>
        </p:txBody>
      </p:sp>
      <p:sp>
        <p:nvSpPr>
          <p:cNvPr id="412" name="Google Shape;412;g1407097a378_0_512"/>
          <p:cNvSpPr txBox="1"/>
          <p:nvPr/>
        </p:nvSpPr>
        <p:spPr>
          <a:xfrm>
            <a:off x="911450" y="5274850"/>
            <a:ext cx="26706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Ожидаемые выходные </a:t>
            </a:r>
            <a:endParaRPr sz="1700">
              <a:solidFill>
                <a:srgbClr val="252626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данные</a:t>
            </a:r>
            <a:endParaRPr sz="600"/>
          </a:p>
        </p:txBody>
      </p:sp>
      <p:sp>
        <p:nvSpPr>
          <p:cNvPr id="413" name="Google Shape;413;g1407097a378_0_512"/>
          <p:cNvSpPr txBox="1"/>
          <p:nvPr/>
        </p:nvSpPr>
        <p:spPr>
          <a:xfrm>
            <a:off x="1332900" y="2542050"/>
            <a:ext cx="48051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300">
                <a:solidFill>
                  <a:srgbClr val="252626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у = f(x)</a:t>
            </a:r>
            <a:endParaRPr sz="4200"/>
          </a:p>
        </p:txBody>
      </p:sp>
      <p:cxnSp>
        <p:nvCxnSpPr>
          <p:cNvPr id="414" name="Google Shape;414;g1407097a378_0_512"/>
          <p:cNvCxnSpPr/>
          <p:nvPr/>
        </p:nvCxnSpPr>
        <p:spPr>
          <a:xfrm rot="10800000" flipH="1">
            <a:off x="2590700" y="3500050"/>
            <a:ext cx="182700" cy="354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5" name="Google Shape;415;g1407097a378_0_512"/>
          <p:cNvCxnSpPr/>
          <p:nvPr/>
        </p:nvCxnSpPr>
        <p:spPr>
          <a:xfrm rot="10800000">
            <a:off x="4364250" y="3467551"/>
            <a:ext cx="739500" cy="58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554" name="Picture 2" descr="Why is backpropagation the best learning algorithm? - Quora">
            <a:extLst>
              <a:ext uri="{FF2B5EF4-FFF2-40B4-BE49-F238E27FC236}">
                <a16:creationId xmlns:a16="http://schemas.microsoft.com/office/drawing/2014/main" id="{4A4BEC98-BA78-8530-EEC5-6CF249D6D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538" y="3341914"/>
            <a:ext cx="5595122" cy="323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Decision Tree in Machine Learning Explained [With Examples] | upGrad blog">
            <a:extLst>
              <a:ext uri="{FF2B5EF4-FFF2-40B4-BE49-F238E27FC236}">
                <a16:creationId xmlns:a16="http://schemas.microsoft.com/office/drawing/2014/main" id="{CBCA38A0-873D-BF43-11FE-B5A986E3D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85" y="181763"/>
            <a:ext cx="4339092" cy="266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407097a378_0_522"/>
          <p:cNvSpPr txBox="1"/>
          <p:nvPr/>
        </p:nvSpPr>
        <p:spPr>
          <a:xfrm>
            <a:off x="1887225" y="419800"/>
            <a:ext cx="6714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20"/>
              <a:buFont typeface="Raleway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Методы реализации искусственного интеллекта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1" name="Google Shape;421;g1407097a378_0_522"/>
          <p:cNvSpPr txBox="1"/>
          <p:nvPr/>
        </p:nvSpPr>
        <p:spPr>
          <a:xfrm>
            <a:off x="387125" y="1865525"/>
            <a:ext cx="7857000" cy="4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Наиболее популярный метод реализации искусственного интеллекта – машинное обучение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Востребованное направление – объединение методов машинного обучения и инженерии знаний: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Школьник Максим, 17 лет, любит книги “Мастер и Маргарита”, “Гарри Поттер” и “Майн Рид”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Машинное обучение с подкреплением использует агентный подход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Ожидаемый инструмент создания сильного искусственного интеллекта – символьные вычисления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119882" y="31386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cs typeface="Roboto Medium"/>
                <a:sym typeface="Roboto Medium"/>
              </a:rPr>
              <a:t>ИИ В ТЕХНОЛОГИЧЕСКИХ ТРЕНДАХ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ECFA6E-82F0-25EE-D220-AF250547F3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12" t="8689" r="31320" b="87317"/>
          <a:stretch/>
        </p:blipFill>
        <p:spPr>
          <a:xfrm>
            <a:off x="1426095" y="903901"/>
            <a:ext cx="8457644" cy="32445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b="87311"/>
          <a:stretch/>
        </p:blipFill>
        <p:spPr>
          <a:xfrm>
            <a:off x="1426095" y="1354036"/>
            <a:ext cx="7258050" cy="650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5F9B7C-F4AF-21B4-E114-122D273FC6ED}"/>
              </a:ext>
            </a:extLst>
          </p:cNvPr>
          <p:cNvSpPr txBox="1"/>
          <p:nvPr/>
        </p:nvSpPr>
        <p:spPr>
          <a:xfrm>
            <a:off x="124633" y="6495166"/>
            <a:ext cx="82488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https://www.gartner.com/en/articles/gartner-top-10-strategic-technology-trends-for-2024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35927" y="1337356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Консалтинг в </a:t>
            </a:r>
            <a:r>
              <a:rPr lang="en-US" dirty="0"/>
              <a:t>IT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884218" y="2011611"/>
            <a:ext cx="6785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Стратегические технологии – то что влияет на бизнес. В нем ИИ это </a:t>
            </a:r>
            <a:r>
              <a:rPr lang="ru-RU" dirty="0" err="1"/>
              <a:t>хайп-цик</a:t>
            </a:r>
            <a:r>
              <a:rPr lang="ru-RU" dirty="0"/>
              <a:t>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644073" y="2435190"/>
            <a:ext cx="6096000" cy="328404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AI Trust, Risk and Security Management (AI </a:t>
            </a:r>
            <a:r>
              <a:rPr lang="en-US" dirty="0" err="1">
                <a:latin typeface="graphik web"/>
              </a:rPr>
              <a:t>TRiSM</a:t>
            </a:r>
            <a:r>
              <a:rPr lang="en-US" dirty="0">
                <a:latin typeface="graphik web"/>
              </a:rPr>
              <a:t>)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Continuous Threat Exposure Management (CTEM)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Sustainable Technology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Platform Engineering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AI-Augmented Development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Industry Cloud Platforms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Intelligent Applications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Democratized Generative AI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Augmented Connected Workforce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Machine Customers</a:t>
            </a:r>
          </a:p>
        </p:txBody>
      </p:sp>
    </p:spTree>
    <p:extLst>
      <p:ext uri="{BB962C8B-B14F-4D97-AF65-F5344CB8AC3E}">
        <p14:creationId xmlns:p14="http://schemas.microsoft.com/office/powerpoint/2010/main" val="179757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07097a378_0_443"/>
          <p:cNvSpPr txBox="1"/>
          <p:nvPr/>
        </p:nvSpPr>
        <p:spPr>
          <a:xfrm>
            <a:off x="1875525" y="575400"/>
            <a:ext cx="637584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Довер</a:t>
            </a:r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ительный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ИИ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7410" name="Picture 2" descr="Trustworthy AI: A Computational Perspective: Paper and Code - CatalyzeX">
            <a:extLst>
              <a:ext uri="{FF2B5EF4-FFF2-40B4-BE49-F238E27FC236}">
                <a16:creationId xmlns:a16="http://schemas.microsoft.com/office/drawing/2014/main" id="{A114B346-E62F-CB36-AB08-6AB9E22FD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656" y="1175656"/>
            <a:ext cx="5504543" cy="550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4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07097a378_0_443"/>
          <p:cNvSpPr txBox="1"/>
          <p:nvPr/>
        </p:nvSpPr>
        <p:spPr>
          <a:xfrm>
            <a:off x="1875525" y="575400"/>
            <a:ext cx="637584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Довер</a:t>
            </a:r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ительный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ИИ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AutoShape 2" descr="What does the future hold for genAI? The Gartner Hype Cycle">
            <a:extLst>
              <a:ext uri="{FF2B5EF4-FFF2-40B4-BE49-F238E27FC236}">
                <a16:creationId xmlns:a16="http://schemas.microsoft.com/office/drawing/2014/main" id="{F3642034-185A-6ED5-2613-9C04E73970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1510" name="Picture 6" descr="What is an AI Hype Cycle and How Is it Relevant to Canadian Immigration  Law? - Welcome to Vancouver's Immigration Blog">
            <a:extLst>
              <a:ext uri="{FF2B5EF4-FFF2-40B4-BE49-F238E27FC236}">
                <a16:creationId xmlns:a16="http://schemas.microsoft.com/office/drawing/2014/main" id="{6D0D6E4C-7EA3-7988-EED1-CAC429FC2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43" y="152400"/>
            <a:ext cx="7352018" cy="676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28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Timeline for AI and foundation models">
            <a:extLst>
              <a:ext uri="{FF2B5EF4-FFF2-40B4-BE49-F238E27FC236}">
                <a16:creationId xmlns:a16="http://schemas.microsoft.com/office/drawing/2014/main" id="{A714BC1C-2D4D-D7DB-4896-55ACC9AEA3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"/>
          <a:stretch/>
        </p:blipFill>
        <p:spPr bwMode="auto">
          <a:xfrm>
            <a:off x="4682010" y="5083630"/>
            <a:ext cx="7505081" cy="164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3" name="Google Shape;313;g1407097a378_0_443"/>
          <p:cNvSpPr txBox="1"/>
          <p:nvPr/>
        </p:nvSpPr>
        <p:spPr>
          <a:xfrm>
            <a:off x="1875525" y="575400"/>
            <a:ext cx="9577566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Шаг к сильному искусственному интеллекту: </a:t>
            </a:r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foundation </a:t>
            </a:r>
            <a:r>
              <a:rPr lang="en-US" sz="3000" dirty="0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model </a:t>
            </a:r>
            <a:r>
              <a:rPr lang="ru-RU" sz="3000" dirty="0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(базисная модель)</a:t>
            </a:r>
            <a:r>
              <a:rPr lang="en-US" sz="3000" dirty="0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/ multimodal model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8" name="Google Shape;318;g1407097a378_0_443"/>
          <p:cNvSpPr txBox="1"/>
          <p:nvPr/>
        </p:nvSpPr>
        <p:spPr>
          <a:xfrm>
            <a:off x="7017109" y="4963260"/>
            <a:ext cx="496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blogs.nvidia.com</a:t>
            </a:r>
            <a:r>
              <a:rPr lang="en" dirty="0"/>
              <a:t>/blog/what-are-foundation-models/</a:t>
            </a:r>
            <a:endParaRPr dirty="0"/>
          </a:p>
        </p:txBody>
      </p:sp>
      <p:pic>
        <p:nvPicPr>
          <p:cNvPr id="11266" name="Picture 2" descr="What Are Foundation Models? | NVIDIA Blogs">
            <a:extLst>
              <a:ext uri="{FF2B5EF4-FFF2-40B4-BE49-F238E27FC236}">
                <a16:creationId xmlns:a16="http://schemas.microsoft.com/office/drawing/2014/main" id="{FB42A7FC-163F-145B-8FEF-A99CDBAD9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7" b="2555"/>
          <a:stretch/>
        </p:blipFill>
        <p:spPr bwMode="auto">
          <a:xfrm>
            <a:off x="0" y="1738796"/>
            <a:ext cx="6160655" cy="418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21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07097a378_0_443"/>
          <p:cNvSpPr txBox="1"/>
          <p:nvPr/>
        </p:nvSpPr>
        <p:spPr>
          <a:xfrm>
            <a:off x="1875525" y="575400"/>
            <a:ext cx="3044818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Вертикальные и горизонтальные модели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8" name="Google Shape;318;g1407097a378_0_443"/>
          <p:cNvSpPr txBox="1"/>
          <p:nvPr/>
        </p:nvSpPr>
        <p:spPr>
          <a:xfrm>
            <a:off x="365938" y="6242477"/>
            <a:ext cx="4963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www.rtinsights.com</a:t>
            </a:r>
            <a:r>
              <a:rPr lang="en" dirty="0"/>
              <a:t>/unleashing-the-power-of-horizontal-and-vertical-ai-solutions/</a:t>
            </a:r>
            <a:endParaRPr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B6EC0D4E-EFF4-C4D4-769F-F1B2C7F8AA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" b="6418"/>
          <a:stretch/>
        </p:blipFill>
        <p:spPr bwMode="auto">
          <a:xfrm>
            <a:off x="5181600" y="38259"/>
            <a:ext cx="7011396" cy="681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96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07097a378_0_443"/>
          <p:cNvSpPr txBox="1"/>
          <p:nvPr/>
        </p:nvSpPr>
        <p:spPr>
          <a:xfrm>
            <a:off x="1875525" y="575400"/>
            <a:ext cx="637584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Вер</a:t>
            </a:r>
            <a:r>
              <a:rPr lang="ru-RU" sz="3000" b="0" i="0" u="none" strike="noStrike" cap="none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тикальные</a:t>
            </a:r>
            <a:r>
              <a:rPr lang="ru-RU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 модели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BD9DE382-6169-2A22-0EF5-C23D9D0B8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261" y="1103992"/>
            <a:ext cx="9562568" cy="5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23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407097a378_0_239"/>
          <p:cNvSpPr txBox="1"/>
          <p:nvPr/>
        </p:nvSpPr>
        <p:spPr>
          <a:xfrm>
            <a:off x="1846175" y="722213"/>
            <a:ext cx="6390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Эксперимент “Китайская комната”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2" name="Google Shape;212;g1407097a378_0_239"/>
          <p:cNvSpPr/>
          <p:nvPr/>
        </p:nvSpPr>
        <p:spPr>
          <a:xfrm>
            <a:off x="906225" y="2400300"/>
            <a:ext cx="3110700" cy="238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" name="Google Shape;213;g1407097a378_0_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125" y="2905452"/>
            <a:ext cx="1181750" cy="11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407097a378_0_239"/>
          <p:cNvSpPr txBox="1"/>
          <p:nvPr/>
        </p:nvSpPr>
        <p:spPr>
          <a:xfrm>
            <a:off x="2094150" y="4172700"/>
            <a:ext cx="177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Англоговорящий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человек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g1407097a378_0_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8275" y="2898963"/>
            <a:ext cx="1371600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1407097a378_0_239"/>
          <p:cNvSpPr txBox="1"/>
          <p:nvPr/>
        </p:nvSpPr>
        <p:spPr>
          <a:xfrm>
            <a:off x="5908275" y="4087200"/>
            <a:ext cx="13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Китайцы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1407097a378_0_239"/>
          <p:cNvSpPr txBox="1"/>
          <p:nvPr/>
        </p:nvSpPr>
        <p:spPr>
          <a:xfrm>
            <a:off x="4587525" y="4204200"/>
            <a:ext cx="9285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人工智能</a:t>
            </a:r>
            <a:endParaRPr/>
          </a:p>
        </p:txBody>
      </p:sp>
      <p:cxnSp>
        <p:nvCxnSpPr>
          <p:cNvPr id="218" name="Google Shape;218;g1407097a378_0_239"/>
          <p:cNvCxnSpPr/>
          <p:nvPr/>
        </p:nvCxnSpPr>
        <p:spPr>
          <a:xfrm rot="10800000">
            <a:off x="4323225" y="3965125"/>
            <a:ext cx="145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19" name="Google Shape;219;g1407097a378_0_239"/>
          <p:cNvSpPr txBox="1"/>
          <p:nvPr/>
        </p:nvSpPr>
        <p:spPr>
          <a:xfrm>
            <a:off x="1027875" y="2505250"/>
            <a:ext cx="1181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Руководствапо подготовке ответов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1407097a378_0_239"/>
          <p:cNvSpPr txBox="1"/>
          <p:nvPr/>
        </p:nvSpPr>
        <p:spPr>
          <a:xfrm>
            <a:off x="4297775" y="2863825"/>
            <a:ext cx="14871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你叫什么名字？</a:t>
            </a:r>
            <a:endParaRPr/>
          </a:p>
        </p:txBody>
      </p:sp>
      <p:cxnSp>
        <p:nvCxnSpPr>
          <p:cNvPr id="221" name="Google Shape;221;g1407097a378_0_239"/>
          <p:cNvCxnSpPr/>
          <p:nvPr/>
        </p:nvCxnSpPr>
        <p:spPr>
          <a:xfrm rot="10800000">
            <a:off x="4312775" y="3505200"/>
            <a:ext cx="1457100" cy="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218" name="Picture 2" descr="How Chinese room learns | Как обучается Китайская комната — Steemit">
            <a:extLst>
              <a:ext uri="{FF2B5EF4-FFF2-40B4-BE49-F238E27FC236}">
                <a16:creationId xmlns:a16="http://schemas.microsoft.com/office/drawing/2014/main" id="{69E1ED46-4F45-44E1-A591-97CCDAC8B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271" y="3957711"/>
            <a:ext cx="35306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07097a378_0_443"/>
          <p:cNvSpPr txBox="1"/>
          <p:nvPr/>
        </p:nvSpPr>
        <p:spPr>
          <a:xfrm>
            <a:off x="1875525" y="575400"/>
            <a:ext cx="943473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Дискреминативный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генеративный ИИ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438" name="Picture 6" descr="Discriminative vs. Generative - PRIMO.ai">
            <a:extLst>
              <a:ext uri="{FF2B5EF4-FFF2-40B4-BE49-F238E27FC236}">
                <a16:creationId xmlns:a16="http://schemas.microsoft.com/office/drawing/2014/main" id="{B432CFCF-A5BE-2392-5C67-5F846A4D8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616" y="963198"/>
            <a:ext cx="8151384" cy="324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A simple illustration of how one can use discriminative vs generative... |  Download Scientific Diagram">
            <a:extLst>
              <a:ext uri="{FF2B5EF4-FFF2-40B4-BE49-F238E27FC236}">
                <a16:creationId xmlns:a16="http://schemas.microsoft.com/office/drawing/2014/main" id="{B623F272-3689-233C-B4EF-CA900C498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86" y="3930700"/>
            <a:ext cx="5615214" cy="276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82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407097a378_0_418"/>
          <p:cNvSpPr txBox="1"/>
          <p:nvPr/>
        </p:nvSpPr>
        <p:spPr>
          <a:xfrm>
            <a:off x="1846175" y="722213"/>
            <a:ext cx="6390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Альтернативные тесты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7" name="Google Shape;227;g1407097a378_0_418"/>
          <p:cNvSpPr txBox="1"/>
          <p:nvPr/>
        </p:nvSpPr>
        <p:spPr>
          <a:xfrm>
            <a:off x="675175" y="2079925"/>
            <a:ext cx="71979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5400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Кофе тест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Машина заходит в дом и готовит кофе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400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Робот-студент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Робот поступает в университет, учится там и получает диплом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400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Тест на трудоустройство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Машина выполняет экономически полезную работу на уровне, сравнимом с человеком 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407097a378_0_332"/>
          <p:cNvSpPr txBox="1"/>
          <p:nvPr/>
        </p:nvSpPr>
        <p:spPr>
          <a:xfrm>
            <a:off x="1846175" y="722213"/>
            <a:ext cx="6390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Типы искусственного интеллекта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6" name="Google Shape;236;g1407097a378_0_332"/>
          <p:cNvSpPr txBox="1"/>
          <p:nvPr/>
        </p:nvSpPr>
        <p:spPr>
          <a:xfrm>
            <a:off x="168858" y="1110113"/>
            <a:ext cx="11549483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540000" lvl="1" indent="-355600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Сильный искусственный интеллект (Общий ИИ AGI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" sz="2000" b="0" i="0" dirty="0">
                <a:solidFill>
                  <a:schemeClr val="tx1"/>
                </a:solidFill>
                <a:effectLst/>
                <a:latin typeface="Pathway Gothic One"/>
              </a:rPr>
              <a:t>Artificial General Intelligence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Обладает мышлением и самосознанием</a:t>
            </a:r>
            <a:endParaRPr sz="2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Хорошо решает различные задачи</a:t>
            </a:r>
            <a:endParaRPr lang="en-US" sz="2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2" indent="-355600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■"/>
            </a:pPr>
            <a:r>
              <a:rPr lang="en-US" sz="2000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</a:t>
            </a:r>
            <a:r>
              <a:rPr lang="ru-RU" sz="2000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ногда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выделяют 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ASI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" sz="2000" b="0" i="0" dirty="0">
                <a:solidFill>
                  <a:schemeClr val="tx1"/>
                </a:solidFill>
                <a:effectLst/>
                <a:latin typeface="Pathway Gothic One"/>
              </a:rPr>
              <a:t>Artificial Super Intelligence</a:t>
            </a:r>
            <a:r>
              <a:rPr lang="ru-RU" sz="2000" b="0" i="0" dirty="0">
                <a:solidFill>
                  <a:schemeClr val="tx1"/>
                </a:solidFill>
                <a:effectLst/>
                <a:latin typeface="Pathway Gothic One"/>
              </a:rPr>
              <a:t>) – ИИ, превосходящий человека.</a:t>
            </a:r>
            <a:endParaRPr sz="2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40000" lvl="1" indent="-355600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Слабый искусственный интеллект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(ANI - </a:t>
            </a:r>
            <a:r>
              <a:rPr lang="en" sz="2000" b="0" i="0" dirty="0">
                <a:solidFill>
                  <a:schemeClr val="tx1"/>
                </a:solidFill>
                <a:effectLst/>
                <a:latin typeface="Pathway Gothic One"/>
              </a:rPr>
              <a:t>Artificial Narrow Intelligence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Эмулирует когнитивную 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функцию по форме, 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но не понимает, что 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делает по сути</a:t>
            </a:r>
            <a:endParaRPr sz="2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Хорошо решает одну </a:t>
            </a:r>
            <a:r>
              <a:rPr lang="ru-RU" sz="2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или несколько задач</a:t>
            </a:r>
            <a:endParaRPr sz="2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AutoShape 4" descr="Types of artificial intelligence (AI)">
            <a:extLst>
              <a:ext uri="{FF2B5EF4-FFF2-40B4-BE49-F238E27FC236}">
                <a16:creationId xmlns:a16="http://schemas.microsoft.com/office/drawing/2014/main" id="{0B6C5E54-9E4C-3F41-640F-AFB4C92579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6" descr="Types of artificial intelligence (AI)">
            <a:extLst>
              <a:ext uri="{FF2B5EF4-FFF2-40B4-BE49-F238E27FC236}">
                <a16:creationId xmlns:a16="http://schemas.microsoft.com/office/drawing/2014/main" id="{53B6E980-4F6E-FC76-64B2-4EF9E3BD6D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5D21C6-B449-B4A0-26C7-722DD7FDD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4419638"/>
            <a:ext cx="6108318" cy="2438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8277A6-1409-D09C-053A-695250BDFE67}"/>
              </a:ext>
            </a:extLst>
          </p:cNvPr>
          <p:cNvSpPr txBox="1"/>
          <p:nvPr/>
        </p:nvSpPr>
        <p:spPr>
          <a:xfrm>
            <a:off x="304800" y="6153017"/>
            <a:ext cx="47696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www.sap.com</a:t>
            </a:r>
            <a:r>
              <a:rPr lang="ru-RU" dirty="0"/>
              <a:t>/</a:t>
            </a:r>
            <a:r>
              <a:rPr lang="ru-RU" dirty="0" err="1"/>
              <a:t>dam</a:t>
            </a:r>
            <a:r>
              <a:rPr lang="ru-RU" dirty="0"/>
              <a:t>/</a:t>
            </a:r>
            <a:r>
              <a:rPr lang="ru-RU" dirty="0" err="1"/>
              <a:t>application</a:t>
            </a:r>
            <a:r>
              <a:rPr lang="ru-RU" dirty="0"/>
              <a:t>/</a:t>
            </a:r>
            <a:r>
              <a:rPr lang="ru-RU" dirty="0" err="1"/>
              <a:t>shared</a:t>
            </a:r>
            <a:r>
              <a:rPr lang="ru-RU" dirty="0"/>
              <a:t>/</a:t>
            </a:r>
            <a:r>
              <a:rPr lang="ru-RU" dirty="0" err="1"/>
              <a:t>graphics</a:t>
            </a:r>
            <a:r>
              <a:rPr lang="ru-RU" dirty="0"/>
              <a:t>/</a:t>
            </a:r>
            <a:r>
              <a:rPr lang="ru-RU" dirty="0" err="1"/>
              <a:t>what-is-artificial-intelligence-types.svg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277A6-1409-D09C-053A-695250BDFE67}"/>
              </a:ext>
            </a:extLst>
          </p:cNvPr>
          <p:cNvSpPr txBox="1"/>
          <p:nvPr/>
        </p:nvSpPr>
        <p:spPr>
          <a:xfrm>
            <a:off x="271690" y="4847262"/>
            <a:ext cx="47696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smtClean="0"/>
              <a:t>Напр. может ли сейчас чат научится распознавать сигналы дельфинов – </a:t>
            </a:r>
            <a:r>
              <a:rPr lang="en-US" dirty="0" smtClean="0"/>
              <a:t>AGI</a:t>
            </a:r>
            <a:r>
              <a:rPr lang="ru-RU" dirty="0" smtClean="0"/>
              <a:t> бы понял как этому научится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407097a378_0_340"/>
          <p:cNvSpPr txBox="1"/>
          <p:nvPr/>
        </p:nvSpPr>
        <p:spPr>
          <a:xfrm>
            <a:off x="1846175" y="604813"/>
            <a:ext cx="63903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Подходы к созданию искусственного интеллекта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5" name="Google Shape;245;g1407097a378_0_340"/>
          <p:cNvSpPr txBox="1"/>
          <p:nvPr/>
        </p:nvSpPr>
        <p:spPr>
          <a:xfrm>
            <a:off x="206260" y="1650562"/>
            <a:ext cx="7197900" cy="4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5400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Нисходящий (Top-Down AI)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Создание систем, имитирующих когнитивные функции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Не требуется, чтобы процесс функционирования соответствовал человеческому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400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Восходящий (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Bottom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-Up)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Моделирование когнитивных функций на основе биологических элементов и создание соответствующих вычислительных систем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407097a378_0_348"/>
          <p:cNvSpPr txBox="1"/>
          <p:nvPr/>
        </p:nvSpPr>
        <p:spPr>
          <a:xfrm>
            <a:off x="1846175" y="604813"/>
            <a:ext cx="63903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Текущее состояние развития искусственного интеллекта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4" name="Google Shape;254;g1407097a378_0_348"/>
          <p:cNvSpPr txBox="1"/>
          <p:nvPr/>
        </p:nvSpPr>
        <p:spPr>
          <a:xfrm>
            <a:off x="415296" y="1754737"/>
            <a:ext cx="11379540" cy="384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5400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Слабый искусственный интеллект, построенный с помощью восходящего подхода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Инструмент: нейронные сети (аналогия с нейронами головного мозга)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Хорошо решается только одна задача (нейронная сеть для автоматического перевода не может водить автомобиль)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Действует в рамках </a:t>
            </a:r>
            <a:r>
              <a:rPr lang="ru-RU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данных заложенных при обучении (в той или иной степени)</a:t>
            </a:r>
          </a:p>
          <a:p>
            <a:pPr marL="1700213" lvl="3" indent="-355600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18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 некоторой степени обобщающая способность расширяется, но не бесконечно</a:t>
            </a:r>
          </a:p>
          <a:p>
            <a:pPr marL="1700213" lvl="3" indent="-355600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18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Мы можем ее </a:t>
            </a:r>
            <a:r>
              <a:rPr lang="ru-RU" sz="1800" dirty="0" err="1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валидировать</a:t>
            </a:r>
            <a:r>
              <a:rPr lang="ru-RU" sz="18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но не можем верифицировать</a:t>
            </a:r>
            <a:endParaRPr sz="1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Не понимает, что делает и почему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7636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407097a378_0_348"/>
          <p:cNvSpPr txBox="1"/>
          <p:nvPr/>
        </p:nvSpPr>
        <p:spPr>
          <a:xfrm>
            <a:off x="1846175" y="604813"/>
            <a:ext cx="63903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Текущее состояние развития искусственного интеллекта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4" name="Google Shape;254;g1407097a378_0_348"/>
          <p:cNvSpPr txBox="1"/>
          <p:nvPr/>
        </p:nvSpPr>
        <p:spPr>
          <a:xfrm>
            <a:off x="415296" y="1754737"/>
            <a:ext cx="1137954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5400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5410" y="1438126"/>
            <a:ext cx="7871065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Слабый ИИ. Недостатки: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Нелинейная – не предсказуемая обобщающая способность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Решение задачи зависит от  обучающих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Не интерпретируемость структуры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По сути все достижения получены экспериментальным путем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Потенциальна неточность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Проблемы с безопасностью (т.е. ИИ можно обмануть</a:t>
            </a:r>
            <a:r>
              <a:rPr lang="ru-RU" sz="20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Поверхностная работа (не по сути, а по форме)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Нужны данные и желательно размеченные правильно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65410" y="4475429"/>
            <a:ext cx="9711313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Слабый ИИ. </a:t>
            </a:r>
            <a:r>
              <a:rPr lang="ru-RU" sz="2000" dirty="0" smtClean="0"/>
              <a:t>Достоинства: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Отсутствие необходимости формализовать задачу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Model agnostic approach </a:t>
            </a:r>
            <a:endParaRPr lang="ru-RU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Решение задач </a:t>
            </a:r>
            <a:r>
              <a:rPr lang="en-US" sz="2000" dirty="0" smtClean="0"/>
              <a:t>end2end</a:t>
            </a:r>
            <a:r>
              <a:rPr lang="ru-RU" sz="2000" dirty="0" smtClean="0"/>
              <a:t> (универсальным способом с низким порогом входа)</a:t>
            </a:r>
            <a:endParaRPr lang="en-US" sz="2000" dirty="0" smtClean="0"/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Быстрое решение задачи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Доступность параллелизма.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Возможность решать задачи «</a:t>
            </a:r>
            <a:r>
              <a:rPr lang="ru-RU" sz="2000" dirty="0" err="1" smtClean="0"/>
              <a:t>инженерно</a:t>
            </a:r>
            <a:r>
              <a:rPr lang="ru-RU" sz="2000" dirty="0" smtClean="0"/>
              <a:t>»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407097a378_0_364"/>
          <p:cNvSpPr txBox="1"/>
          <p:nvPr/>
        </p:nvSpPr>
        <p:spPr>
          <a:xfrm>
            <a:off x="1846175" y="604813"/>
            <a:ext cx="63903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Слабый искусственный интеллект: языковая модель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7" name="Google Shape;267;g1407097a378_0_364"/>
          <p:cNvSpPr txBox="1"/>
          <p:nvPr/>
        </p:nvSpPr>
        <p:spPr>
          <a:xfrm>
            <a:off x="5309801" y="1922742"/>
            <a:ext cx="67995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Ограничения языковой модели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400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Нет понимания структуры предметной области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400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Недостаток фактических знаний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5FF44F-9578-4ECB-0638-CB3E0BE67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9" y="1922742"/>
            <a:ext cx="4715931" cy="430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978</Words>
  <Application>Microsoft Office PowerPoint</Application>
  <PresentationFormat>Широкоэкранный</PresentationFormat>
  <Paragraphs>176</Paragraphs>
  <Slides>30</Slides>
  <Notes>30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40" baseType="lpstr">
      <vt:lpstr>Roboto Light</vt:lpstr>
      <vt:lpstr>Raleway</vt:lpstr>
      <vt:lpstr>Arial</vt:lpstr>
      <vt:lpstr>Roboto Medium</vt:lpstr>
      <vt:lpstr>graphik web</vt:lpstr>
      <vt:lpstr>Pathway Gothic One</vt:lpstr>
      <vt:lpstr>Roboto</vt:lpstr>
      <vt:lpstr>Wingdings</vt:lpstr>
      <vt:lpstr>Calibri</vt:lpstr>
      <vt:lpstr>Тема Office</vt:lpstr>
      <vt:lpstr>ОБЗОР СОВРЕМЕННОГО СОСТОЯНИЯ ТЕМЫ ИСКУССТВЕННЫЙ ИНТЕЛЛЕКТ И МАШИННОЕ ОБУЧЕНИЕ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ИСКУССТВЕННЫЙ ИНТЕЛЛЕКТ И МАШИННОЕ ОБУЧЕНИЕ</dc:title>
  <dc:creator>User</dc:creator>
  <cp:lastModifiedBy>Ронкин Михаил Владимирович</cp:lastModifiedBy>
  <cp:revision>42</cp:revision>
  <dcterms:created xsi:type="dcterms:W3CDTF">2022-06-09T07:43:07Z</dcterms:created>
  <dcterms:modified xsi:type="dcterms:W3CDTF">2025-10-03T14:07:14Z</dcterms:modified>
</cp:coreProperties>
</file>